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Now" panose="020B0604020202020204" charset="0"/>
      <p:regular r:id="rId7"/>
    </p:embeddedFont>
    <p:embeddedFont>
      <p:font typeface="Now Bold" panose="020B0604020202020204" charset="0"/>
      <p:regular r:id="rId8"/>
    </p:embeddedFont>
    <p:embeddedFont>
      <p:font typeface="Now Medium" panose="020B0604020202020204" charset="0"/>
      <p:regular r:id="rId9"/>
    </p:embeddedFont>
    <p:embeddedFont>
      <p:font typeface="TAN Meringue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0103B2-8A3F-4CB4-9534-AA0A29D28B35}" v="5" dt="2025-11-13T14:04:16.8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0" d="100"/>
          <a:sy n="60" d="100"/>
        </p:scale>
        <p:origin x="900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ürge Martina DBF_SUM" userId="e8247f11-427c-4a0e-93e0-404575c966fd" providerId="ADAL" clId="{625D48E5-A8A4-4A08-ADBF-8F5FEFD3F713}"/>
    <pc:docChg chg="custSel modSld">
      <pc:chgData name="Bürge Martina DBF_SUM" userId="e8247f11-427c-4a0e-93e0-404575c966fd" providerId="ADAL" clId="{625D48E5-A8A4-4A08-ADBF-8F5FEFD3F713}" dt="2025-11-16T13:51:01.929" v="225" actId="790"/>
      <pc:docMkLst>
        <pc:docMk/>
      </pc:docMkLst>
      <pc:sldChg chg="modSp mod">
        <pc:chgData name="Bürge Martina DBF_SUM" userId="e8247f11-427c-4a0e-93e0-404575c966fd" providerId="ADAL" clId="{625D48E5-A8A4-4A08-ADBF-8F5FEFD3F713}" dt="2025-11-16T13:27:45.251" v="220" actId="20577"/>
        <pc:sldMkLst>
          <pc:docMk/>
          <pc:sldMk cId="0" sldId="256"/>
        </pc:sldMkLst>
        <pc:spChg chg="mod">
          <ac:chgData name="Bürge Martina DBF_SUM" userId="e8247f11-427c-4a0e-93e0-404575c966fd" providerId="ADAL" clId="{625D48E5-A8A4-4A08-ADBF-8F5FEFD3F713}" dt="2025-11-16T13:27:45.251" v="220" actId="20577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Bürge Martina DBF_SUM" userId="e8247f11-427c-4a0e-93e0-404575c966fd" providerId="ADAL" clId="{625D48E5-A8A4-4A08-ADBF-8F5FEFD3F713}" dt="2025-11-16T13:28:15.544" v="221" actId="790"/>
        <pc:sldMkLst>
          <pc:docMk/>
          <pc:sldMk cId="0" sldId="257"/>
        </pc:sldMkLst>
        <pc:spChg chg="mod">
          <ac:chgData name="Bürge Martina DBF_SUM" userId="e8247f11-427c-4a0e-93e0-404575c966fd" providerId="ADAL" clId="{625D48E5-A8A4-4A08-ADBF-8F5FEFD3F713}" dt="2025-11-16T13:28:15.544" v="221" actId="790"/>
          <ac:spMkLst>
            <pc:docMk/>
            <pc:sldMk cId="0" sldId="257"/>
            <ac:spMk id="9" creationId="{00000000-0000-0000-0000-000000000000}"/>
          </ac:spMkLst>
        </pc:spChg>
      </pc:sldChg>
      <pc:sldChg chg="modSp mod">
        <pc:chgData name="Bürge Martina DBF_SUM" userId="e8247f11-427c-4a0e-93e0-404575c966fd" providerId="ADAL" clId="{625D48E5-A8A4-4A08-ADBF-8F5FEFD3F713}" dt="2025-11-16T13:28:27.489" v="222" actId="790"/>
        <pc:sldMkLst>
          <pc:docMk/>
          <pc:sldMk cId="0" sldId="258"/>
        </pc:sldMkLst>
        <pc:spChg chg="mod">
          <ac:chgData name="Bürge Martina DBF_SUM" userId="e8247f11-427c-4a0e-93e0-404575c966fd" providerId="ADAL" clId="{625D48E5-A8A4-4A08-ADBF-8F5FEFD3F713}" dt="2025-11-13T14:30:25.196" v="197" actId="14100"/>
          <ac:spMkLst>
            <pc:docMk/>
            <pc:sldMk cId="0" sldId="258"/>
            <ac:spMk id="4" creationId="{00000000-0000-0000-0000-000000000000}"/>
          </ac:spMkLst>
        </pc:spChg>
        <pc:spChg chg="mod">
          <ac:chgData name="Bürge Martina DBF_SUM" userId="e8247f11-427c-4a0e-93e0-404575c966fd" providerId="ADAL" clId="{625D48E5-A8A4-4A08-ADBF-8F5FEFD3F713}" dt="2025-11-16T13:28:27.489" v="222" actId="790"/>
          <ac:spMkLst>
            <pc:docMk/>
            <pc:sldMk cId="0" sldId="258"/>
            <ac:spMk id="5" creationId="{00000000-0000-0000-0000-000000000000}"/>
          </ac:spMkLst>
        </pc:spChg>
      </pc:sldChg>
      <pc:sldChg chg="modSp mod">
        <pc:chgData name="Bürge Martina DBF_SUM" userId="e8247f11-427c-4a0e-93e0-404575c966fd" providerId="ADAL" clId="{625D48E5-A8A4-4A08-ADBF-8F5FEFD3F713}" dt="2025-11-16T13:50:52.697" v="224" actId="790"/>
        <pc:sldMkLst>
          <pc:docMk/>
          <pc:sldMk cId="0" sldId="259"/>
        </pc:sldMkLst>
        <pc:spChg chg="mod">
          <ac:chgData name="Bürge Martina DBF_SUM" userId="e8247f11-427c-4a0e-93e0-404575c966fd" providerId="ADAL" clId="{625D48E5-A8A4-4A08-ADBF-8F5FEFD3F713}" dt="2025-11-16T13:50:52.697" v="224" actId="790"/>
          <ac:spMkLst>
            <pc:docMk/>
            <pc:sldMk cId="0" sldId="259"/>
            <ac:spMk id="7" creationId="{00000000-0000-0000-0000-000000000000}"/>
          </ac:spMkLst>
        </pc:spChg>
        <pc:spChg chg="mod">
          <ac:chgData name="Bürge Martina DBF_SUM" userId="e8247f11-427c-4a0e-93e0-404575c966fd" providerId="ADAL" clId="{625D48E5-A8A4-4A08-ADBF-8F5FEFD3F713}" dt="2025-11-16T13:50:41.600" v="223" actId="790"/>
          <ac:spMkLst>
            <pc:docMk/>
            <pc:sldMk cId="0" sldId="259"/>
            <ac:spMk id="8" creationId="{00000000-0000-0000-0000-000000000000}"/>
          </ac:spMkLst>
        </pc:spChg>
      </pc:sldChg>
      <pc:sldChg chg="modSp mod">
        <pc:chgData name="Bürge Martina DBF_SUM" userId="e8247f11-427c-4a0e-93e0-404575c966fd" providerId="ADAL" clId="{625D48E5-A8A4-4A08-ADBF-8F5FEFD3F713}" dt="2025-11-16T13:51:01.929" v="225" actId="790"/>
        <pc:sldMkLst>
          <pc:docMk/>
          <pc:sldMk cId="0" sldId="260"/>
        </pc:sldMkLst>
        <pc:spChg chg="mod">
          <ac:chgData name="Bürge Martina DBF_SUM" userId="e8247f11-427c-4a0e-93e0-404575c966fd" providerId="ADAL" clId="{625D48E5-A8A4-4A08-ADBF-8F5FEFD3F713}" dt="2025-11-16T13:51:01.929" v="225" actId="790"/>
          <ac:spMkLst>
            <pc:docMk/>
            <pc:sldMk cId="0" sldId="260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9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1715705">
            <a:off x="-781032" y="-978265"/>
            <a:ext cx="3619463" cy="3185127"/>
          </a:xfrm>
          <a:custGeom>
            <a:avLst/>
            <a:gdLst/>
            <a:ahLst/>
            <a:cxnLst/>
            <a:rect l="l" t="t" r="r" b="b"/>
            <a:pathLst>
              <a:path w="3619463" h="3185127">
                <a:moveTo>
                  <a:pt x="0" y="0"/>
                </a:moveTo>
                <a:lnTo>
                  <a:pt x="3619464" y="0"/>
                </a:lnTo>
                <a:lnTo>
                  <a:pt x="3619464" y="3185127"/>
                </a:lnTo>
                <a:lnTo>
                  <a:pt x="0" y="31851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3" name="Freeform 3"/>
          <p:cNvSpPr/>
          <p:nvPr/>
        </p:nvSpPr>
        <p:spPr>
          <a:xfrm rot="-10187591">
            <a:off x="9967544" y="2947960"/>
            <a:ext cx="10152931" cy="8971499"/>
          </a:xfrm>
          <a:custGeom>
            <a:avLst/>
            <a:gdLst/>
            <a:ahLst/>
            <a:cxnLst/>
            <a:rect l="l" t="t" r="r" b="b"/>
            <a:pathLst>
              <a:path w="10152931" h="8971499">
                <a:moveTo>
                  <a:pt x="0" y="0"/>
                </a:moveTo>
                <a:lnTo>
                  <a:pt x="10152931" y="0"/>
                </a:lnTo>
                <a:lnTo>
                  <a:pt x="10152931" y="8971499"/>
                </a:lnTo>
                <a:lnTo>
                  <a:pt x="0" y="897149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pSp>
        <p:nvGrpSpPr>
          <p:cNvPr id="4" name="Group 4"/>
          <p:cNvGrpSpPr/>
          <p:nvPr/>
        </p:nvGrpSpPr>
        <p:grpSpPr>
          <a:xfrm>
            <a:off x="10364162" y="3366338"/>
            <a:ext cx="5611338" cy="5611316"/>
            <a:chOff x="0" y="0"/>
            <a:chExt cx="6350000" cy="634997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953884" y="2441193"/>
            <a:ext cx="8593023" cy="11435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474"/>
              </a:lnSpc>
              <a:spcBef>
                <a:spcPct val="0"/>
              </a:spcBef>
            </a:pPr>
            <a:r>
              <a:rPr lang="en-US" sz="8474" dirty="0" err="1">
                <a:solidFill>
                  <a:srgbClr val="000000"/>
                </a:solidFill>
                <a:latin typeface="TAN Meringue"/>
                <a:ea typeface="TAN Meringue"/>
                <a:cs typeface="TAN Meringue"/>
                <a:sym typeface="TAN Meringue"/>
              </a:rPr>
              <a:t>Hotelberufe</a:t>
            </a:r>
            <a:endParaRPr lang="en-US" sz="8474" dirty="0">
              <a:solidFill>
                <a:srgbClr val="000000"/>
              </a:solidFill>
              <a:latin typeface="TAN Meringue"/>
              <a:ea typeface="TAN Meringue"/>
              <a:cs typeface="TAN Meringue"/>
              <a:sym typeface="TAN Meringue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953884" y="4847202"/>
            <a:ext cx="8410277" cy="2962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90"/>
              </a:lnSpc>
              <a:spcBef>
                <a:spcPct val="0"/>
              </a:spcBef>
            </a:pPr>
            <a:r>
              <a:rPr lang="en-US" sz="2290" b="1" spc="508">
                <a:solidFill>
                  <a:srgbClr val="B8451C"/>
                </a:solidFill>
                <a:latin typeface="Now Medium"/>
                <a:ea typeface="Now Medium"/>
                <a:cs typeface="Now Medium"/>
                <a:sym typeface="Now Medium"/>
              </a:rPr>
              <a:t>SPRUNGBRETTMAGAZIN 2 2025/26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953884" y="6661271"/>
            <a:ext cx="7898823" cy="3898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86"/>
              </a:lnSpc>
              <a:spcBef>
                <a:spcPct val="0"/>
              </a:spcBef>
            </a:pPr>
            <a:r>
              <a:rPr lang="en-US" sz="2276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Du lernst verschiedene Berufe im Hotelbereich kennen.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600950" cy="10287000"/>
            <a:chOff x="0" y="0"/>
            <a:chExt cx="200189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01896" cy="2709333"/>
            </a:xfrm>
            <a:custGeom>
              <a:avLst/>
              <a:gdLst/>
              <a:ahLst/>
              <a:cxnLst/>
              <a:rect l="l" t="t" r="r" b="b"/>
              <a:pathLst>
                <a:path w="2001896" h="2709333">
                  <a:moveTo>
                    <a:pt x="0" y="0"/>
                  </a:moveTo>
                  <a:lnTo>
                    <a:pt x="2001896" y="0"/>
                  </a:lnTo>
                  <a:lnTo>
                    <a:pt x="200189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1EADF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28575"/>
              <a:ext cx="2001896" cy="26807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6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7600950" y="0"/>
            <a:ext cx="10687050" cy="10287000"/>
            <a:chOff x="0" y="0"/>
            <a:chExt cx="2814696" cy="270933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814696" cy="2709333"/>
            </a:xfrm>
            <a:custGeom>
              <a:avLst/>
              <a:gdLst/>
              <a:ahLst/>
              <a:cxnLst/>
              <a:rect l="l" t="t" r="r" b="b"/>
              <a:pathLst>
                <a:path w="2814696" h="2709333">
                  <a:moveTo>
                    <a:pt x="0" y="0"/>
                  </a:moveTo>
                  <a:lnTo>
                    <a:pt x="2814696" y="0"/>
                  </a:lnTo>
                  <a:lnTo>
                    <a:pt x="281469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814696" cy="27474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58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7883970" y="1561627"/>
            <a:ext cx="5288911" cy="694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en-US" sz="5216">
                <a:solidFill>
                  <a:srgbClr val="B8451C"/>
                </a:solidFill>
                <a:latin typeface="TAN Meringue"/>
                <a:ea typeface="TAN Meringue"/>
                <a:cs typeface="TAN Meringue"/>
                <a:sym typeface="TAN Meringue"/>
              </a:rPr>
              <a:t>Mentimeter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883970" y="2544298"/>
            <a:ext cx="10121010" cy="5724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500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1) Öffne die Webseite “www.mentimeter.com” und gib </a:t>
            </a:r>
          </a:p>
          <a:p>
            <a:pPr algn="l">
              <a:lnSpc>
                <a:spcPts val="6500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den Code ein (steht oberhalb der </a:t>
            </a:r>
            <a:r>
              <a:rPr lang="de-CH" sz="2600" noProof="0" dirty="0" err="1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Mentimeter</a:t>
            </a: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-Folie).</a:t>
            </a:r>
          </a:p>
          <a:p>
            <a:pPr algn="l">
              <a:lnSpc>
                <a:spcPts val="6500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2) Beantworte die eingeblendete Frage.</a:t>
            </a:r>
          </a:p>
          <a:p>
            <a:pPr algn="l">
              <a:lnSpc>
                <a:spcPts val="6500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 ⟶ </a:t>
            </a:r>
            <a:r>
              <a:rPr lang="de-CH" sz="2600" noProof="0" dirty="0" err="1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Mentimeterumfrage</a:t>
            </a:r>
            <a:endParaRPr lang="de-CH" sz="2600" noProof="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6500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3) Tauscht euch zu zweit über euren gewählten Beruf aus: </a:t>
            </a:r>
          </a:p>
          <a:p>
            <a:pPr marL="561341" lvl="1" indent="-280670" algn="l">
              <a:lnSpc>
                <a:spcPts val="650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Weshalb interessiert dich dieser Beruf? </a:t>
            </a:r>
          </a:p>
          <a:p>
            <a:pPr marL="561341" lvl="1" indent="-280670" algn="l">
              <a:lnSpc>
                <a:spcPts val="650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Wie stellst du dir den Berufsalltag vor? </a:t>
            </a:r>
          </a:p>
        </p:txBody>
      </p:sp>
      <p:sp>
        <p:nvSpPr>
          <p:cNvPr id="10" name="Freeform 10"/>
          <p:cNvSpPr/>
          <p:nvPr/>
        </p:nvSpPr>
        <p:spPr>
          <a:xfrm>
            <a:off x="-1612989" y="-1309200"/>
            <a:ext cx="7175879" cy="6340868"/>
          </a:xfrm>
          <a:custGeom>
            <a:avLst/>
            <a:gdLst/>
            <a:ahLst/>
            <a:cxnLst/>
            <a:rect l="l" t="t" r="r" b="b"/>
            <a:pathLst>
              <a:path w="7175879" h="6340868">
                <a:moveTo>
                  <a:pt x="0" y="0"/>
                </a:moveTo>
                <a:lnTo>
                  <a:pt x="7175879" y="0"/>
                </a:lnTo>
                <a:lnTo>
                  <a:pt x="7175879" y="6340868"/>
                </a:lnTo>
                <a:lnTo>
                  <a:pt x="0" y="63408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A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2325" y="-740673"/>
            <a:ext cx="2601529" cy="2289345"/>
          </a:xfrm>
          <a:custGeom>
            <a:avLst/>
            <a:gdLst/>
            <a:ahLst/>
            <a:cxnLst/>
            <a:rect l="l" t="t" r="r" b="b"/>
            <a:pathLst>
              <a:path w="2601529" h="2289345">
                <a:moveTo>
                  <a:pt x="0" y="0"/>
                </a:moveTo>
                <a:lnTo>
                  <a:pt x="2601529" y="0"/>
                </a:lnTo>
                <a:lnTo>
                  <a:pt x="2601529" y="2289345"/>
                </a:lnTo>
                <a:lnTo>
                  <a:pt x="0" y="22893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3" name="TextBox 3"/>
          <p:cNvSpPr txBox="1"/>
          <p:nvPr/>
        </p:nvSpPr>
        <p:spPr>
          <a:xfrm>
            <a:off x="1028700" y="2202612"/>
            <a:ext cx="8227240" cy="694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en-US" sz="5216">
                <a:solidFill>
                  <a:srgbClr val="B8451C"/>
                </a:solidFill>
                <a:latin typeface="TAN Meringue"/>
                <a:ea typeface="TAN Meringue"/>
                <a:cs typeface="TAN Meringue"/>
                <a:sym typeface="TAN Meringue"/>
              </a:rPr>
              <a:t>Du bist dran!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28700" y="1632422"/>
            <a:ext cx="6286500" cy="241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86"/>
              </a:lnSpc>
              <a:spcBef>
                <a:spcPct val="0"/>
              </a:spcBef>
            </a:pPr>
            <a:r>
              <a:rPr lang="en-US" sz="1786" b="1" spc="396" dirty="0">
                <a:solidFill>
                  <a:srgbClr val="191919"/>
                </a:solidFill>
                <a:latin typeface="Now Medium"/>
                <a:ea typeface="Now Medium"/>
                <a:cs typeface="Now Medium"/>
                <a:sym typeface="Now Medium"/>
              </a:rPr>
              <a:t>VORSTELLUNGSRUNDE DER BERUFE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28700" y="3335226"/>
            <a:ext cx="14105038" cy="4933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1) Du wirst von deiner LP einem der folgenden Berufe zugeteilt:</a:t>
            </a:r>
          </a:p>
          <a:p>
            <a:pPr marL="561341" lvl="1" indent="-280670" algn="l">
              <a:lnSpc>
                <a:spcPts val="416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Hotel-Kommunikationsfachfrau/-fachmann EFZ</a:t>
            </a:r>
          </a:p>
          <a:p>
            <a:pPr marL="561341" lvl="1" indent="-280670" algn="l">
              <a:lnSpc>
                <a:spcPts val="416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Koch/Köchin EFZ</a:t>
            </a:r>
          </a:p>
          <a:p>
            <a:pPr marL="561341" lvl="1" indent="-280670" algn="l">
              <a:lnSpc>
                <a:spcPts val="416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Kauffrau/Kaufmann EFZ Hotel-Gastro-Tourismus</a:t>
            </a:r>
          </a:p>
          <a:p>
            <a:pPr marL="561341" lvl="1" indent="-280670" algn="l">
              <a:lnSpc>
                <a:spcPts val="4160"/>
              </a:lnSpc>
              <a:buFont typeface="Arial"/>
              <a:buChar char="•"/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Restaurantfachfrau/-fachmann EFZ</a:t>
            </a:r>
          </a:p>
          <a:p>
            <a:pPr algn="l">
              <a:lnSpc>
                <a:spcPts val="4394"/>
              </a:lnSpc>
            </a:pPr>
            <a:b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</a:b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Material: Notizpapier, Schreibzeug, Sprungbrett-Magazin, pro Gruppe 1 Laptop</a:t>
            </a:r>
          </a:p>
          <a:p>
            <a:pPr marL="0" lvl="1">
              <a:lnSpc>
                <a:spcPts val="4394"/>
              </a:lnSpc>
              <a:spcBef>
                <a:spcPct val="0"/>
              </a:spcBef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⟶ Setzt euch als Gruppe zusammen.</a:t>
            </a:r>
          </a:p>
          <a:p>
            <a:pPr marL="0" lvl="1" indent="0" algn="l">
              <a:lnSpc>
                <a:spcPts val="4394"/>
              </a:lnSpc>
              <a:spcBef>
                <a:spcPct val="0"/>
              </a:spcBef>
            </a:pPr>
            <a:endParaRPr lang="de-CH" sz="2600" noProof="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EA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0384545" y="403999"/>
            <a:ext cx="8525195" cy="6031576"/>
          </a:xfrm>
          <a:custGeom>
            <a:avLst/>
            <a:gdLst/>
            <a:ahLst/>
            <a:cxnLst/>
            <a:rect l="l" t="t" r="r" b="b"/>
            <a:pathLst>
              <a:path w="8525195" h="6031576">
                <a:moveTo>
                  <a:pt x="0" y="0"/>
                </a:moveTo>
                <a:lnTo>
                  <a:pt x="8525195" y="0"/>
                </a:lnTo>
                <a:lnTo>
                  <a:pt x="8525195" y="6031576"/>
                </a:lnTo>
                <a:lnTo>
                  <a:pt x="0" y="60315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3" name="Freeform 3"/>
          <p:cNvSpPr/>
          <p:nvPr/>
        </p:nvSpPr>
        <p:spPr>
          <a:xfrm>
            <a:off x="11530147" y="1028700"/>
            <a:ext cx="807337" cy="807337"/>
          </a:xfrm>
          <a:custGeom>
            <a:avLst/>
            <a:gdLst/>
            <a:ahLst/>
            <a:cxnLst/>
            <a:rect l="l" t="t" r="r" b="b"/>
            <a:pathLst>
              <a:path w="807337" h="807337">
                <a:moveTo>
                  <a:pt x="0" y="0"/>
                </a:moveTo>
                <a:lnTo>
                  <a:pt x="807336" y="0"/>
                </a:lnTo>
                <a:lnTo>
                  <a:pt x="807336" y="807337"/>
                </a:lnTo>
                <a:lnTo>
                  <a:pt x="0" y="80733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4" name="Freeform 4"/>
          <p:cNvSpPr/>
          <p:nvPr/>
        </p:nvSpPr>
        <p:spPr>
          <a:xfrm>
            <a:off x="-622325" y="-740673"/>
            <a:ext cx="2601529" cy="2289345"/>
          </a:xfrm>
          <a:custGeom>
            <a:avLst/>
            <a:gdLst/>
            <a:ahLst/>
            <a:cxnLst/>
            <a:rect l="l" t="t" r="r" b="b"/>
            <a:pathLst>
              <a:path w="2601529" h="2289345">
                <a:moveTo>
                  <a:pt x="0" y="0"/>
                </a:moveTo>
                <a:lnTo>
                  <a:pt x="2601529" y="0"/>
                </a:lnTo>
                <a:lnTo>
                  <a:pt x="2601529" y="2289345"/>
                </a:lnTo>
                <a:lnTo>
                  <a:pt x="0" y="22893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" name="TextBox 5"/>
          <p:cNvSpPr txBox="1"/>
          <p:nvPr/>
        </p:nvSpPr>
        <p:spPr>
          <a:xfrm>
            <a:off x="1028700" y="2202612"/>
            <a:ext cx="8227240" cy="694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en-US" sz="5216">
                <a:solidFill>
                  <a:srgbClr val="B8451C"/>
                </a:solidFill>
                <a:latin typeface="TAN Meringue"/>
                <a:ea typeface="TAN Meringue"/>
                <a:cs typeface="TAN Meringue"/>
                <a:sym typeface="TAN Meringue"/>
              </a:rPr>
              <a:t>Du bist dran!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1632422"/>
            <a:ext cx="6515100" cy="2417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86"/>
              </a:lnSpc>
              <a:spcBef>
                <a:spcPct val="0"/>
              </a:spcBef>
            </a:pPr>
            <a:r>
              <a:rPr lang="en-US" sz="1786" b="1" spc="396">
                <a:solidFill>
                  <a:srgbClr val="191919"/>
                </a:solidFill>
                <a:latin typeface="Now Medium"/>
                <a:ea typeface="Now Medium"/>
                <a:cs typeface="Now Medium"/>
                <a:sym typeface="Now Medium"/>
              </a:rPr>
              <a:t>VORSTELLUNGSRUNDE DER BERUFE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246583" y="1730460"/>
            <a:ext cx="6801118" cy="30638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9"/>
              </a:lnSpc>
            </a:pPr>
            <a:r>
              <a:rPr lang="de-CH" sz="2499" b="1" noProof="0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Welche Tätigkeiten gehören zum Beruf?</a:t>
            </a:r>
          </a:p>
          <a:p>
            <a:pPr algn="ctr">
              <a:lnSpc>
                <a:spcPts val="6249"/>
              </a:lnSpc>
            </a:pPr>
            <a:r>
              <a:rPr lang="de-CH" sz="2499" b="1" noProof="0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Welche Eigenschaften sind wichtig? </a:t>
            </a:r>
          </a:p>
          <a:p>
            <a:pPr algn="ctr">
              <a:lnSpc>
                <a:spcPts val="6249"/>
              </a:lnSpc>
            </a:pPr>
            <a:r>
              <a:rPr lang="de-CH" sz="2499" b="1" noProof="0" dirty="0">
                <a:solidFill>
                  <a:srgbClr val="000000"/>
                </a:solidFill>
                <a:latin typeface="Now Bold"/>
                <a:ea typeface="Now Bold"/>
                <a:cs typeface="Now Bold"/>
                <a:sym typeface="Now Bold"/>
              </a:rPr>
              <a:t>Was gefällt der Person an der Arbeit? </a:t>
            </a:r>
          </a:p>
          <a:p>
            <a:pPr algn="ctr">
              <a:lnSpc>
                <a:spcPts val="6249"/>
              </a:lnSpc>
            </a:pPr>
            <a:endParaRPr lang="en-US" sz="2499" b="1" dirty="0">
              <a:solidFill>
                <a:srgbClr val="000000"/>
              </a:solidFill>
              <a:latin typeface="Now Bold"/>
              <a:ea typeface="Now Bold"/>
              <a:cs typeface="Now Bold"/>
              <a:sym typeface="Now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28700" y="3011376"/>
            <a:ext cx="14513082" cy="6728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94"/>
              </a:lnSpc>
            </a:pPr>
            <a:r>
              <a:rPr lang="en-US" sz="260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2) </a:t>
            </a:r>
            <a:r>
              <a:rPr lang="de-CH" sz="2600" noProof="0" dirty="0" err="1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Lies</a:t>
            </a: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in Einzelarbeit den entsprechenden Text im </a:t>
            </a: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Sprungbrett (Seite 4-9) durch. </a:t>
            </a:r>
          </a:p>
          <a:p>
            <a:pPr algn="l">
              <a:lnSpc>
                <a:spcPts val="4394"/>
              </a:lnSpc>
            </a:pPr>
            <a:endParaRPr lang="de-CH" sz="2600" noProof="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3) Besprecht in eurer Gruppe die Fragen in der Sprechblase </a:t>
            </a: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 und haltet eure Erkenntnisse für die Klassenpräsentation in einer </a:t>
            </a: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 PowerPoint-Präsentation fest. </a:t>
            </a:r>
          </a:p>
          <a:p>
            <a:pPr algn="l">
              <a:lnSpc>
                <a:spcPts val="4394"/>
              </a:lnSpc>
            </a:pPr>
            <a:endParaRPr lang="de-CH" sz="2600" noProof="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4) Ergänzt (falls noch Zeit) eure Präsentation mit Informationen von der Webseite </a:t>
            </a:r>
            <a:b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</a:b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 www.berufsberatung.ch. </a:t>
            </a:r>
          </a:p>
          <a:p>
            <a:pPr algn="l">
              <a:lnSpc>
                <a:spcPts val="4394"/>
              </a:lnSpc>
            </a:pPr>
            <a:endParaRPr lang="de-CH" sz="2600" noProof="0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  <a:p>
            <a:pPr algn="l">
              <a:lnSpc>
                <a:spcPts val="4394"/>
              </a:lnSpc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5) Eine Person aus eurer Gruppe wird ausgelost und stellt mithilfe eurer </a:t>
            </a:r>
          </a:p>
          <a:p>
            <a:pPr marL="0" lvl="1" indent="0" algn="l">
              <a:lnSpc>
                <a:spcPts val="4394"/>
              </a:lnSpc>
              <a:spcBef>
                <a:spcPct val="0"/>
              </a:spcBef>
            </a:pPr>
            <a:r>
              <a:rPr lang="de-CH" sz="2600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    Gruppen-Präsentation den Beruf der Klasse vor.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D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BE69AAFF-7B31-60D4-AF60-7F001E45B1FC}"/>
              </a:ext>
            </a:extLst>
          </p:cNvPr>
          <p:cNvGrpSpPr/>
          <p:nvPr/>
        </p:nvGrpSpPr>
        <p:grpSpPr>
          <a:xfrm>
            <a:off x="10703379" y="-21771"/>
            <a:ext cx="7600950" cy="10287000"/>
            <a:chOff x="0" y="0"/>
            <a:chExt cx="2001896" cy="2709333"/>
          </a:xfrm>
        </p:grpSpPr>
        <p:sp>
          <p:nvSpPr>
            <p:cNvPr id="9" name="Freeform 3">
              <a:extLst>
                <a:ext uri="{FF2B5EF4-FFF2-40B4-BE49-F238E27FC236}">
                  <a16:creationId xmlns:a16="http://schemas.microsoft.com/office/drawing/2014/main" id="{4A44FD18-482F-4333-E6AD-EC4CD7E9152A}"/>
                </a:ext>
              </a:extLst>
            </p:cNvPr>
            <p:cNvSpPr/>
            <p:nvPr/>
          </p:nvSpPr>
          <p:spPr>
            <a:xfrm>
              <a:off x="0" y="0"/>
              <a:ext cx="2001896" cy="2709333"/>
            </a:xfrm>
            <a:custGeom>
              <a:avLst/>
              <a:gdLst/>
              <a:ahLst/>
              <a:cxnLst/>
              <a:rect l="l" t="t" r="r" b="b"/>
              <a:pathLst>
                <a:path w="2001896" h="2709333">
                  <a:moveTo>
                    <a:pt x="0" y="0"/>
                  </a:moveTo>
                  <a:lnTo>
                    <a:pt x="2001896" y="0"/>
                  </a:lnTo>
                  <a:lnTo>
                    <a:pt x="200189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1EADF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0" name="TextBox 4">
              <a:extLst>
                <a:ext uri="{FF2B5EF4-FFF2-40B4-BE49-F238E27FC236}">
                  <a16:creationId xmlns:a16="http://schemas.microsoft.com/office/drawing/2014/main" id="{33DD957F-6EC8-974B-861D-3B29C1CE7E9C}"/>
                </a:ext>
              </a:extLst>
            </p:cNvPr>
            <p:cNvSpPr txBox="1"/>
            <p:nvPr/>
          </p:nvSpPr>
          <p:spPr>
            <a:xfrm>
              <a:off x="0" y="28575"/>
              <a:ext cx="2001896" cy="26807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486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3106010"/>
            <a:ext cx="11252939" cy="6944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16"/>
              </a:lnSpc>
              <a:spcBef>
                <a:spcPct val="0"/>
              </a:spcBef>
            </a:pPr>
            <a:r>
              <a:rPr lang="en-US" sz="5216">
                <a:solidFill>
                  <a:srgbClr val="B8451C"/>
                </a:solidFill>
                <a:latin typeface="TAN Meringue"/>
                <a:ea typeface="TAN Meringue"/>
                <a:cs typeface="TAN Meringue"/>
                <a:sym typeface="TAN Meringue"/>
              </a:rPr>
              <a:t>Arbeitsblatt 1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2260511"/>
            <a:ext cx="4135917" cy="2348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86"/>
              </a:lnSpc>
              <a:spcBef>
                <a:spcPct val="0"/>
              </a:spcBef>
            </a:pPr>
            <a:r>
              <a:rPr lang="en-US" sz="1786" b="1" spc="396">
                <a:solidFill>
                  <a:srgbClr val="191919"/>
                </a:solidFill>
                <a:latin typeface="Now Medium"/>
                <a:ea typeface="Now Medium"/>
                <a:cs typeface="Now Medium"/>
                <a:sym typeface="Now Medium"/>
              </a:rPr>
              <a:t>WISSENSÜBERPRÜFUNG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3978213"/>
            <a:ext cx="12193674" cy="24131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99"/>
              </a:lnSpc>
            </a:pPr>
            <a:r>
              <a:rPr lang="en-US" sz="2599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1) </a:t>
            </a:r>
            <a:r>
              <a:rPr lang="de-CH" sz="2599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Du erhältst von deiner LP das Arbeitsblatt 1 “</a:t>
            </a:r>
            <a:r>
              <a:rPr lang="de-CH" sz="2599" noProof="0" dirty="0" err="1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Hotelberufe_Zuordnung</a:t>
            </a:r>
            <a:r>
              <a:rPr lang="de-CH" sz="2599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”.</a:t>
            </a:r>
          </a:p>
          <a:p>
            <a:pPr algn="l">
              <a:lnSpc>
                <a:spcPts val="5199"/>
              </a:lnSpc>
            </a:pPr>
            <a:r>
              <a:rPr lang="de-CH" sz="2599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2) Bearbeite es selbständig.</a:t>
            </a:r>
          </a:p>
          <a:p>
            <a:pPr algn="l">
              <a:lnSpc>
                <a:spcPts val="5199"/>
              </a:lnSpc>
            </a:pPr>
            <a:r>
              <a:rPr lang="de-CH" sz="2599" noProof="0" dirty="0">
                <a:solidFill>
                  <a:srgbClr val="000000"/>
                </a:solidFill>
                <a:latin typeface="Now"/>
                <a:ea typeface="Now"/>
                <a:cs typeface="Now"/>
                <a:sym typeface="Now"/>
              </a:rPr>
              <a:t>3) Vergleiche deine Lösung mit der Lösungsvorlage. </a:t>
            </a:r>
          </a:p>
          <a:p>
            <a:pPr marL="0" lvl="1" indent="0" algn="l">
              <a:lnSpc>
                <a:spcPts val="3508"/>
              </a:lnSpc>
              <a:spcBef>
                <a:spcPct val="0"/>
              </a:spcBef>
            </a:pPr>
            <a:endParaRPr lang="en-US" sz="2599" dirty="0">
              <a:solidFill>
                <a:srgbClr val="000000"/>
              </a:solidFill>
              <a:latin typeface="Now"/>
              <a:ea typeface="Now"/>
              <a:cs typeface="Now"/>
              <a:sym typeface="Now"/>
            </a:endParaRPr>
          </a:p>
        </p:txBody>
      </p:sp>
      <p:sp>
        <p:nvSpPr>
          <p:cNvPr id="11" name="Freeform 3">
            <a:extLst>
              <a:ext uri="{FF2B5EF4-FFF2-40B4-BE49-F238E27FC236}">
                <a16:creationId xmlns:a16="http://schemas.microsoft.com/office/drawing/2014/main" id="{1711BC10-1FE9-640E-9C98-2708FB37013D}"/>
              </a:ext>
            </a:extLst>
          </p:cNvPr>
          <p:cNvSpPr/>
          <p:nvPr/>
        </p:nvSpPr>
        <p:spPr>
          <a:xfrm rot="-10187591">
            <a:off x="10243733" y="3061866"/>
            <a:ext cx="10152931" cy="8971499"/>
          </a:xfrm>
          <a:custGeom>
            <a:avLst/>
            <a:gdLst/>
            <a:ahLst/>
            <a:cxnLst/>
            <a:rect l="l" t="t" r="r" b="b"/>
            <a:pathLst>
              <a:path w="10152931" h="8971499">
                <a:moveTo>
                  <a:pt x="0" y="0"/>
                </a:moveTo>
                <a:lnTo>
                  <a:pt x="10152931" y="0"/>
                </a:lnTo>
                <a:lnTo>
                  <a:pt x="10152931" y="8971499"/>
                </a:lnTo>
                <a:lnTo>
                  <a:pt x="0" y="89714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Benutzerdefiniert</PresentationFormat>
  <Paragraphs>41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Now</vt:lpstr>
      <vt:lpstr>Arial</vt:lpstr>
      <vt:lpstr>TAN Meringue</vt:lpstr>
      <vt:lpstr>Now Bold</vt:lpstr>
      <vt:lpstr>Now Medium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BERUFE im HOTEL Sprungbrett 2 25/26</dc:title>
  <cp:lastModifiedBy>Tanja Seufert</cp:lastModifiedBy>
  <cp:revision>3</cp:revision>
  <dcterms:created xsi:type="dcterms:W3CDTF">2006-08-16T00:00:00Z</dcterms:created>
  <dcterms:modified xsi:type="dcterms:W3CDTF">2025-11-24T13:12:25Z</dcterms:modified>
  <dc:identifier>DAG3ujZThh8</dc:identifier>
</cp:coreProperties>
</file>